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12"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BA31F553-2473-4743-AA37-E5B6126946BF}" type="datetimeFigureOut">
              <a:rPr lang="en-IN" smtClean="0"/>
              <a:t>05-07-2024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3B6E8E5-1478-4CB8-BC9D-5EBBCDA0E8F6}" type="slidenum">
              <a:rPr lang="en-IN" smtClean="0"/>
              <a:t>‹#›</a:t>
            </a:fld>
            <a:endParaRPr lang="en-IN"/>
          </a:p>
        </p:txBody>
      </p:sp>
    </p:spTree>
    <p:extLst>
      <p:ext uri="{BB962C8B-B14F-4D97-AF65-F5344CB8AC3E}">
        <p14:creationId xmlns:p14="http://schemas.microsoft.com/office/powerpoint/2010/main" val="329162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729" y="2290882"/>
            <a:ext cx="4868942" cy="3647718"/>
          </a:xfrm>
          <a:prstGeom prst="rect">
            <a:avLst/>
          </a:prstGeom>
        </p:spPr>
      </p:pic>
      <p:sp>
        <p:nvSpPr>
          <p:cNvPr id="6" name="Text 1"/>
          <p:cNvSpPr/>
          <p:nvPr/>
        </p:nvSpPr>
        <p:spPr>
          <a:xfrm>
            <a:off x="864037" y="1207770"/>
            <a:ext cx="7415927" cy="4258628"/>
          </a:xfrm>
          <a:prstGeom prst="rect">
            <a:avLst/>
          </a:prstGeom>
          <a:noFill/>
          <a:ln/>
        </p:spPr>
        <p:txBody>
          <a:bodyPr wrap="square" rtlCol="0" anchor="t"/>
          <a:lstStyle/>
          <a:p>
            <a:pPr marL="0" indent="0">
              <a:lnSpc>
                <a:spcPts val="8384"/>
              </a:lnSpc>
              <a:buNone/>
            </a:pPr>
            <a:r>
              <a:rPr lang="en-US" sz="6707" b="1" dirty="0">
                <a:solidFill>
                  <a:srgbClr val="000000"/>
                </a:solidFill>
                <a:latin typeface="p22-mackinac-pro" pitchFamily="34" charset="0"/>
                <a:ea typeface="p22-mackinac-pro" pitchFamily="34" charset="-122"/>
                <a:cs typeface="p22-mackinac-pro" pitchFamily="34" charset="-120"/>
              </a:rPr>
              <a:t>Streamline Admissions: A Modern Approach</a:t>
            </a:r>
            <a:endParaRPr lang="en-US" sz="6707" dirty="0"/>
          </a:p>
        </p:txBody>
      </p:sp>
      <p:sp>
        <p:nvSpPr>
          <p:cNvPr id="7" name="Text 2"/>
          <p:cNvSpPr/>
          <p:nvPr/>
        </p:nvSpPr>
        <p:spPr>
          <a:xfrm>
            <a:off x="864037" y="5836682"/>
            <a:ext cx="7415927"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Welcome to our innovative admissions process. We're making it easier for prospective students to connect with us and stay informed every step of the way.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846540"/>
            <a:ext cx="4869061" cy="4536400"/>
          </a:xfrm>
          <a:prstGeom prst="rect">
            <a:avLst/>
          </a:prstGeom>
        </p:spPr>
      </p:pic>
      <p:sp>
        <p:nvSpPr>
          <p:cNvPr id="6" name="Text 1"/>
          <p:cNvSpPr/>
          <p:nvPr/>
        </p:nvSpPr>
        <p:spPr>
          <a:xfrm>
            <a:off x="864037" y="722471"/>
            <a:ext cx="6172200"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Easy Inquiry Form</a:t>
            </a:r>
            <a:endParaRPr lang="en-US" sz="4860" dirty="0"/>
          </a:p>
        </p:txBody>
      </p:sp>
      <p:sp>
        <p:nvSpPr>
          <p:cNvPr id="7" name="Shape 2"/>
          <p:cNvSpPr/>
          <p:nvPr/>
        </p:nvSpPr>
        <p:spPr>
          <a:xfrm>
            <a:off x="864037" y="1864281"/>
            <a:ext cx="7415927" cy="1848088"/>
          </a:xfrm>
          <a:prstGeom prst="roundRect">
            <a:avLst>
              <a:gd name="adj" fmla="val 6012"/>
            </a:avLst>
          </a:prstGeom>
          <a:solidFill>
            <a:srgbClr val="CCEEFF"/>
          </a:solidFill>
          <a:ln w="15240">
            <a:solidFill>
              <a:srgbClr val="B2D4E5"/>
            </a:solidFill>
            <a:prstDash val="solid"/>
          </a:ln>
        </p:spPr>
      </p:sp>
      <p:sp>
        <p:nvSpPr>
          <p:cNvPr id="8" name="Text 3"/>
          <p:cNvSpPr/>
          <p:nvPr/>
        </p:nvSpPr>
        <p:spPr>
          <a:xfrm>
            <a:off x="1126093" y="2126337"/>
            <a:ext cx="3086100" cy="385763"/>
          </a:xfrm>
          <a:prstGeom prst="rect">
            <a:avLst/>
          </a:prstGeom>
          <a:noFill/>
          <a:ln/>
        </p:spPr>
        <p:txBody>
          <a:bodyPr wrap="none" rtlCol="0" anchor="t"/>
          <a:lstStyle/>
          <a:p>
            <a:pPr marL="0" indent="0">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Quick &amp; Easy</a:t>
            </a:r>
            <a:endParaRPr lang="en-US" sz="2430" dirty="0"/>
          </a:p>
        </p:txBody>
      </p:sp>
      <p:sp>
        <p:nvSpPr>
          <p:cNvPr id="9" name="Text 4"/>
          <p:cNvSpPr/>
          <p:nvPr/>
        </p:nvSpPr>
        <p:spPr>
          <a:xfrm>
            <a:off x="1126093" y="2660213"/>
            <a:ext cx="6891814"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Our user-friendly online form takes just a few minutes to complete.</a:t>
            </a:r>
            <a:endParaRPr lang="en-US" sz="1944" dirty="0"/>
          </a:p>
        </p:txBody>
      </p:sp>
      <p:sp>
        <p:nvSpPr>
          <p:cNvPr id="10" name="Shape 5"/>
          <p:cNvSpPr/>
          <p:nvPr/>
        </p:nvSpPr>
        <p:spPr>
          <a:xfrm>
            <a:off x="864037" y="3959185"/>
            <a:ext cx="7415927" cy="1453039"/>
          </a:xfrm>
          <a:prstGeom prst="roundRect">
            <a:avLst>
              <a:gd name="adj" fmla="val 7646"/>
            </a:avLst>
          </a:prstGeom>
          <a:solidFill>
            <a:srgbClr val="CCEEFF"/>
          </a:solidFill>
          <a:ln w="15240">
            <a:solidFill>
              <a:srgbClr val="B2D4E5"/>
            </a:solidFill>
            <a:prstDash val="solid"/>
          </a:ln>
        </p:spPr>
      </p:sp>
      <p:sp>
        <p:nvSpPr>
          <p:cNvPr id="11" name="Text 6"/>
          <p:cNvSpPr/>
          <p:nvPr/>
        </p:nvSpPr>
        <p:spPr>
          <a:xfrm>
            <a:off x="1126093" y="4221242"/>
            <a:ext cx="3086100" cy="385763"/>
          </a:xfrm>
          <a:prstGeom prst="rect">
            <a:avLst/>
          </a:prstGeom>
          <a:noFill/>
          <a:ln/>
        </p:spPr>
        <p:txBody>
          <a:bodyPr wrap="none" rtlCol="0" anchor="t"/>
          <a:lstStyle/>
          <a:p>
            <a:pPr marL="0" indent="0">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Secure Information</a:t>
            </a:r>
            <a:endParaRPr lang="en-US" sz="2430" dirty="0"/>
          </a:p>
        </p:txBody>
      </p:sp>
      <p:sp>
        <p:nvSpPr>
          <p:cNvPr id="12" name="Text 7"/>
          <p:cNvSpPr/>
          <p:nvPr/>
        </p:nvSpPr>
        <p:spPr>
          <a:xfrm>
            <a:off x="1126093" y="4755118"/>
            <a:ext cx="6891814"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Your personal information is securely stored and protected.</a:t>
            </a:r>
            <a:endParaRPr lang="en-US" sz="1944" dirty="0"/>
          </a:p>
        </p:txBody>
      </p:sp>
      <p:sp>
        <p:nvSpPr>
          <p:cNvPr id="13" name="Shape 8"/>
          <p:cNvSpPr/>
          <p:nvPr/>
        </p:nvSpPr>
        <p:spPr>
          <a:xfrm>
            <a:off x="864037" y="5659041"/>
            <a:ext cx="7415927" cy="1848088"/>
          </a:xfrm>
          <a:prstGeom prst="roundRect">
            <a:avLst>
              <a:gd name="adj" fmla="val 6012"/>
            </a:avLst>
          </a:prstGeom>
          <a:solidFill>
            <a:srgbClr val="CCEEFF"/>
          </a:solidFill>
          <a:ln w="15240">
            <a:solidFill>
              <a:srgbClr val="B2D4E5"/>
            </a:solidFill>
            <a:prstDash val="solid"/>
          </a:ln>
        </p:spPr>
      </p:sp>
      <p:sp>
        <p:nvSpPr>
          <p:cNvPr id="14" name="Text 9"/>
          <p:cNvSpPr/>
          <p:nvPr/>
        </p:nvSpPr>
        <p:spPr>
          <a:xfrm>
            <a:off x="1126093" y="5921097"/>
            <a:ext cx="3086100" cy="385763"/>
          </a:xfrm>
          <a:prstGeom prst="rect">
            <a:avLst/>
          </a:prstGeom>
          <a:noFill/>
          <a:ln/>
        </p:spPr>
        <p:txBody>
          <a:bodyPr wrap="none" rtlCol="0" anchor="t"/>
          <a:lstStyle/>
          <a:p>
            <a:pPr marL="0" indent="0">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Stay Connected</a:t>
            </a:r>
            <a:endParaRPr lang="en-US" sz="2430" dirty="0"/>
          </a:p>
        </p:txBody>
      </p:sp>
      <p:sp>
        <p:nvSpPr>
          <p:cNvPr id="15" name="Text 10"/>
          <p:cNvSpPr/>
          <p:nvPr/>
        </p:nvSpPr>
        <p:spPr>
          <a:xfrm>
            <a:off x="1126093" y="6454973"/>
            <a:ext cx="6891814"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Receive timely updates on your application status via email, WhatsApp and SMS.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6657" y="2780586"/>
            <a:ext cx="4880967" cy="2668310"/>
          </a:xfrm>
          <a:prstGeom prst="rect">
            <a:avLst/>
          </a:prstGeom>
        </p:spPr>
      </p:pic>
      <p:sp>
        <p:nvSpPr>
          <p:cNvPr id="6" name="Text 1"/>
          <p:cNvSpPr/>
          <p:nvPr/>
        </p:nvSpPr>
        <p:spPr>
          <a:xfrm>
            <a:off x="847606" y="666988"/>
            <a:ext cx="7448788" cy="1513522"/>
          </a:xfrm>
          <a:prstGeom prst="rect">
            <a:avLst/>
          </a:prstGeom>
          <a:noFill/>
          <a:ln/>
        </p:spPr>
        <p:txBody>
          <a:bodyPr wrap="square" rtlCol="0" anchor="t"/>
          <a:lstStyle/>
          <a:p>
            <a:pPr marL="0" indent="0">
              <a:lnSpc>
                <a:spcPts val="5959"/>
              </a:lnSpc>
              <a:buNone/>
            </a:pPr>
            <a:r>
              <a:rPr lang="en-US" sz="4767" b="1" dirty="0">
                <a:solidFill>
                  <a:srgbClr val="000000"/>
                </a:solidFill>
                <a:latin typeface="p22-mackinac-pro" pitchFamily="34" charset="0"/>
                <a:ea typeface="p22-mackinac-pro" pitchFamily="34" charset="-122"/>
                <a:cs typeface="p22-mackinac-pro" pitchFamily="34" charset="-120"/>
              </a:rPr>
              <a:t>Automated Communication</a:t>
            </a:r>
            <a:endParaRPr lang="en-US" sz="4767" dirty="0"/>
          </a:p>
        </p:txBody>
      </p:sp>
      <p:pic>
        <p:nvPicPr>
          <p:cNvPr id="7" name="Image 3" descr="preencoded.png"/>
          <p:cNvPicPr>
            <a:picLocks noChangeAspect="1"/>
          </p:cNvPicPr>
          <p:nvPr/>
        </p:nvPicPr>
        <p:blipFill>
          <a:blip r:embed="rId6"/>
          <a:stretch>
            <a:fillRect/>
          </a:stretch>
        </p:blipFill>
        <p:spPr>
          <a:xfrm>
            <a:off x="847606" y="2543770"/>
            <a:ext cx="605433" cy="605433"/>
          </a:xfrm>
          <a:prstGeom prst="rect">
            <a:avLst/>
          </a:prstGeom>
        </p:spPr>
      </p:pic>
      <p:sp>
        <p:nvSpPr>
          <p:cNvPr id="8" name="Text 2"/>
          <p:cNvSpPr/>
          <p:nvPr/>
        </p:nvSpPr>
        <p:spPr>
          <a:xfrm>
            <a:off x="847606" y="3391376"/>
            <a:ext cx="3616166" cy="378381"/>
          </a:xfrm>
          <a:prstGeom prst="rect">
            <a:avLst/>
          </a:prstGeom>
          <a:noFill/>
          <a:ln/>
        </p:spPr>
        <p:txBody>
          <a:bodyPr wrap="none" rtlCol="0" anchor="t"/>
          <a:lstStyle/>
          <a:p>
            <a:pPr marL="0" indent="0" algn="l">
              <a:lnSpc>
                <a:spcPts val="2980"/>
              </a:lnSpc>
              <a:buNone/>
            </a:pPr>
            <a:r>
              <a:rPr lang="en-US" sz="2384" b="1" dirty="0">
                <a:solidFill>
                  <a:srgbClr val="272525"/>
                </a:solidFill>
                <a:latin typeface="p22-mackinac-pro" pitchFamily="34" charset="0"/>
                <a:ea typeface="p22-mackinac-pro" pitchFamily="34" charset="-122"/>
                <a:cs typeface="p22-mackinac-pro" pitchFamily="34" charset="-120"/>
              </a:rPr>
              <a:t>WhatsApp Notifications</a:t>
            </a:r>
            <a:endParaRPr lang="en-US" sz="2384" dirty="0"/>
          </a:p>
        </p:txBody>
      </p:sp>
      <p:sp>
        <p:nvSpPr>
          <p:cNvPr id="9" name="Text 3"/>
          <p:cNvSpPr/>
          <p:nvPr/>
        </p:nvSpPr>
        <p:spPr>
          <a:xfrm>
            <a:off x="847606" y="3915013"/>
            <a:ext cx="7448788" cy="774859"/>
          </a:xfrm>
          <a:prstGeom prst="rect">
            <a:avLst/>
          </a:prstGeom>
          <a:noFill/>
          <a:ln/>
        </p:spPr>
        <p:txBody>
          <a:bodyPr wrap="square" rtlCol="0" anchor="t"/>
          <a:lstStyle/>
          <a:p>
            <a:pPr marL="0" indent="0" algn="l">
              <a:lnSpc>
                <a:spcPts val="3051"/>
              </a:lnSpc>
              <a:buNone/>
            </a:pPr>
            <a:r>
              <a:rPr lang="en-US" sz="1907" dirty="0">
                <a:solidFill>
                  <a:srgbClr val="272525"/>
                </a:solidFill>
                <a:latin typeface="Eudoxus Sans" pitchFamily="34" charset="0"/>
                <a:ea typeface="Eudoxus Sans" pitchFamily="34" charset="-122"/>
                <a:cs typeface="Eudoxus Sans" pitchFamily="34" charset="-120"/>
              </a:rPr>
              <a:t>Stay informed about important deadlines and application updates through instant WhatsApp messages.</a:t>
            </a:r>
            <a:endParaRPr lang="en-US" sz="1907" dirty="0"/>
          </a:p>
        </p:txBody>
      </p:sp>
      <p:pic>
        <p:nvPicPr>
          <p:cNvPr id="10" name="Image 4" descr="preencoded.png"/>
          <p:cNvPicPr>
            <a:picLocks noChangeAspect="1"/>
          </p:cNvPicPr>
          <p:nvPr/>
        </p:nvPicPr>
        <p:blipFill>
          <a:blip r:embed="rId7"/>
          <a:stretch>
            <a:fillRect/>
          </a:stretch>
        </p:blipFill>
        <p:spPr>
          <a:xfrm>
            <a:off x="847606" y="5416391"/>
            <a:ext cx="605433" cy="605433"/>
          </a:xfrm>
          <a:prstGeom prst="rect">
            <a:avLst/>
          </a:prstGeom>
        </p:spPr>
      </p:pic>
      <p:sp>
        <p:nvSpPr>
          <p:cNvPr id="11" name="Text 4"/>
          <p:cNvSpPr/>
          <p:nvPr/>
        </p:nvSpPr>
        <p:spPr>
          <a:xfrm>
            <a:off x="847606" y="6263997"/>
            <a:ext cx="3027164" cy="378381"/>
          </a:xfrm>
          <a:prstGeom prst="rect">
            <a:avLst/>
          </a:prstGeom>
          <a:noFill/>
          <a:ln/>
        </p:spPr>
        <p:txBody>
          <a:bodyPr wrap="none" rtlCol="0" anchor="t"/>
          <a:lstStyle/>
          <a:p>
            <a:pPr marL="0" indent="0" algn="l">
              <a:lnSpc>
                <a:spcPts val="2980"/>
              </a:lnSpc>
              <a:buNone/>
            </a:pPr>
            <a:r>
              <a:rPr lang="en-US" sz="2384" b="1" dirty="0">
                <a:solidFill>
                  <a:srgbClr val="272525"/>
                </a:solidFill>
                <a:latin typeface="p22-mackinac-pro" pitchFamily="34" charset="0"/>
                <a:ea typeface="p22-mackinac-pro" pitchFamily="34" charset="-122"/>
                <a:cs typeface="p22-mackinac-pro" pitchFamily="34" charset="-120"/>
              </a:rPr>
              <a:t>SMS Reminders</a:t>
            </a:r>
            <a:endParaRPr lang="en-US" sz="2384" dirty="0"/>
          </a:p>
        </p:txBody>
      </p:sp>
      <p:sp>
        <p:nvSpPr>
          <p:cNvPr id="12" name="Text 5"/>
          <p:cNvSpPr/>
          <p:nvPr/>
        </p:nvSpPr>
        <p:spPr>
          <a:xfrm>
            <a:off x="847606" y="6787634"/>
            <a:ext cx="7448788" cy="774859"/>
          </a:xfrm>
          <a:prstGeom prst="rect">
            <a:avLst/>
          </a:prstGeom>
          <a:noFill/>
          <a:ln/>
        </p:spPr>
        <p:txBody>
          <a:bodyPr wrap="square" rtlCol="0" anchor="t"/>
          <a:lstStyle/>
          <a:p>
            <a:pPr marL="0" indent="0" algn="l">
              <a:lnSpc>
                <a:spcPts val="3051"/>
              </a:lnSpc>
              <a:buNone/>
            </a:pPr>
            <a:r>
              <a:rPr lang="en-US" sz="1907" dirty="0">
                <a:solidFill>
                  <a:srgbClr val="272525"/>
                </a:solidFill>
                <a:latin typeface="Eudoxus Sans" pitchFamily="34" charset="0"/>
                <a:ea typeface="Eudoxus Sans" pitchFamily="34" charset="-122"/>
                <a:cs typeface="Eudoxus Sans" pitchFamily="34" charset="-120"/>
              </a:rPr>
              <a:t>Receive SMS notifications for those without WhatsApp, ensuring everyone stays up-to-date.</a:t>
            </a:r>
            <a:endParaRPr lang="en-US" sz="190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491740"/>
            <a:ext cx="4869180" cy="3246120"/>
          </a:xfrm>
          <a:prstGeom prst="rect">
            <a:avLst/>
          </a:prstGeom>
        </p:spPr>
      </p:pic>
      <p:sp>
        <p:nvSpPr>
          <p:cNvPr id="6" name="Text 1"/>
          <p:cNvSpPr/>
          <p:nvPr/>
        </p:nvSpPr>
        <p:spPr>
          <a:xfrm>
            <a:off x="6350437" y="1688068"/>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Centralized Data Management</a:t>
            </a:r>
            <a:endParaRPr lang="en-US" sz="4860" dirty="0"/>
          </a:p>
        </p:txBody>
      </p:sp>
      <p:sp>
        <p:nvSpPr>
          <p:cNvPr id="7" name="Shape 2"/>
          <p:cNvSpPr/>
          <p:nvPr/>
        </p:nvSpPr>
        <p:spPr>
          <a:xfrm>
            <a:off x="6350437" y="3601403"/>
            <a:ext cx="7415927" cy="2940129"/>
          </a:xfrm>
          <a:prstGeom prst="roundRect">
            <a:avLst>
              <a:gd name="adj" fmla="val 3779"/>
            </a:avLst>
          </a:prstGeom>
          <a:noFill/>
          <a:ln w="15240">
            <a:solidFill>
              <a:srgbClr val="000000">
                <a:alpha val="8000"/>
              </a:srgbClr>
            </a:solidFill>
            <a:prstDash val="solid"/>
          </a:ln>
        </p:spPr>
      </p:sp>
      <p:sp>
        <p:nvSpPr>
          <p:cNvPr id="8" name="Shape 3"/>
          <p:cNvSpPr/>
          <p:nvPr/>
        </p:nvSpPr>
        <p:spPr>
          <a:xfrm>
            <a:off x="6365677" y="3616643"/>
            <a:ext cx="7384613" cy="706517"/>
          </a:xfrm>
          <a:prstGeom prst="rect">
            <a:avLst/>
          </a:prstGeom>
          <a:solidFill>
            <a:srgbClr val="FFFFFF">
              <a:alpha val="4000"/>
            </a:srgbClr>
          </a:solidFill>
          <a:ln/>
        </p:spPr>
      </p:sp>
      <p:sp>
        <p:nvSpPr>
          <p:cNvPr id="9" name="Text 4"/>
          <p:cNvSpPr/>
          <p:nvPr/>
        </p:nvSpPr>
        <p:spPr>
          <a:xfrm>
            <a:off x="6613327" y="3772376"/>
            <a:ext cx="196381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Student Name</a:t>
            </a:r>
            <a:endParaRPr lang="en-US" sz="1944" dirty="0"/>
          </a:p>
        </p:txBody>
      </p:sp>
      <p:sp>
        <p:nvSpPr>
          <p:cNvPr id="10" name="Text 5"/>
          <p:cNvSpPr/>
          <p:nvPr/>
        </p:nvSpPr>
        <p:spPr>
          <a:xfrm>
            <a:off x="9078397" y="3772376"/>
            <a:ext cx="196000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Contact Details</a:t>
            </a:r>
            <a:endParaRPr lang="en-US" sz="1944" dirty="0"/>
          </a:p>
        </p:txBody>
      </p:sp>
      <p:sp>
        <p:nvSpPr>
          <p:cNvPr id="11" name="Text 6"/>
          <p:cNvSpPr/>
          <p:nvPr/>
        </p:nvSpPr>
        <p:spPr>
          <a:xfrm>
            <a:off x="11539657" y="3772376"/>
            <a:ext cx="196381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Email Address</a:t>
            </a:r>
            <a:endParaRPr lang="en-US" sz="1944" dirty="0"/>
          </a:p>
        </p:txBody>
      </p:sp>
      <p:sp>
        <p:nvSpPr>
          <p:cNvPr id="12" name="Shape 7"/>
          <p:cNvSpPr/>
          <p:nvPr/>
        </p:nvSpPr>
        <p:spPr>
          <a:xfrm>
            <a:off x="6365677" y="4323159"/>
            <a:ext cx="7384613" cy="1101566"/>
          </a:xfrm>
          <a:prstGeom prst="rect">
            <a:avLst/>
          </a:prstGeom>
          <a:solidFill>
            <a:srgbClr val="000000">
              <a:alpha val="4000"/>
            </a:srgbClr>
          </a:solidFill>
          <a:ln/>
        </p:spPr>
      </p:sp>
      <p:sp>
        <p:nvSpPr>
          <p:cNvPr id="13" name="Text 8"/>
          <p:cNvSpPr/>
          <p:nvPr/>
        </p:nvSpPr>
        <p:spPr>
          <a:xfrm>
            <a:off x="6613327" y="4478893"/>
            <a:ext cx="196381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John Doe</a:t>
            </a:r>
            <a:endParaRPr lang="en-US" sz="1944" dirty="0"/>
          </a:p>
        </p:txBody>
      </p:sp>
      <p:sp>
        <p:nvSpPr>
          <p:cNvPr id="14" name="Text 9"/>
          <p:cNvSpPr/>
          <p:nvPr/>
        </p:nvSpPr>
        <p:spPr>
          <a:xfrm>
            <a:off x="9078397" y="4478893"/>
            <a:ext cx="196000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123-456-7890</a:t>
            </a:r>
            <a:endParaRPr lang="en-US" sz="1944" dirty="0"/>
          </a:p>
        </p:txBody>
      </p:sp>
      <p:sp>
        <p:nvSpPr>
          <p:cNvPr id="15" name="Text 10"/>
          <p:cNvSpPr/>
          <p:nvPr/>
        </p:nvSpPr>
        <p:spPr>
          <a:xfrm>
            <a:off x="11539657" y="4478893"/>
            <a:ext cx="1963817"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john.doe@email.com</a:t>
            </a:r>
            <a:endParaRPr lang="en-US" sz="1944" dirty="0"/>
          </a:p>
        </p:txBody>
      </p:sp>
      <p:sp>
        <p:nvSpPr>
          <p:cNvPr id="16" name="Shape 11"/>
          <p:cNvSpPr/>
          <p:nvPr/>
        </p:nvSpPr>
        <p:spPr>
          <a:xfrm>
            <a:off x="6365677" y="5424726"/>
            <a:ext cx="7384613" cy="1101566"/>
          </a:xfrm>
          <a:prstGeom prst="rect">
            <a:avLst/>
          </a:prstGeom>
          <a:solidFill>
            <a:srgbClr val="FFFFFF">
              <a:alpha val="4000"/>
            </a:srgbClr>
          </a:solidFill>
          <a:ln/>
        </p:spPr>
      </p:sp>
      <p:sp>
        <p:nvSpPr>
          <p:cNvPr id="17" name="Text 12"/>
          <p:cNvSpPr/>
          <p:nvPr/>
        </p:nvSpPr>
        <p:spPr>
          <a:xfrm>
            <a:off x="6613327" y="5580459"/>
            <a:ext cx="196381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Jane Smith</a:t>
            </a:r>
            <a:endParaRPr lang="en-US" sz="1944" dirty="0"/>
          </a:p>
        </p:txBody>
      </p:sp>
      <p:sp>
        <p:nvSpPr>
          <p:cNvPr id="18" name="Text 13"/>
          <p:cNvSpPr/>
          <p:nvPr/>
        </p:nvSpPr>
        <p:spPr>
          <a:xfrm>
            <a:off x="9078397" y="5580459"/>
            <a:ext cx="1960007" cy="395049"/>
          </a:xfrm>
          <a:prstGeom prst="rect">
            <a:avLst/>
          </a:prstGeom>
          <a:noFill/>
          <a:ln/>
        </p:spPr>
        <p:txBody>
          <a:bodyPr wrap="non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987-654-3210</a:t>
            </a:r>
            <a:endParaRPr lang="en-US" sz="1944" dirty="0"/>
          </a:p>
        </p:txBody>
      </p:sp>
      <p:sp>
        <p:nvSpPr>
          <p:cNvPr id="19" name="Text 14"/>
          <p:cNvSpPr/>
          <p:nvPr/>
        </p:nvSpPr>
        <p:spPr>
          <a:xfrm>
            <a:off x="11539657" y="5580459"/>
            <a:ext cx="1963817" cy="790099"/>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jane.smith@email.com</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203013"/>
            <a:ext cx="7223403"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Administrator Interface</a:t>
            </a:r>
            <a:endParaRPr lang="en-US" sz="4860" dirty="0"/>
          </a:p>
        </p:txBody>
      </p:sp>
      <p:sp>
        <p:nvSpPr>
          <p:cNvPr id="5" name="Text 2"/>
          <p:cNvSpPr/>
          <p:nvPr/>
        </p:nvSpPr>
        <p:spPr>
          <a:xfrm>
            <a:off x="864037" y="3591639"/>
            <a:ext cx="3264813"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Student Management</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Administrators can view and manage student application data, ensuring efficient processing and tracking.</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Mass Messaging</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Send personalized messages to all students or specific groups with ease using the built-in messaging platform.</a:t>
            </a:r>
            <a:endParaRPr lang="en-US" sz="1944" dirty="0"/>
          </a:p>
        </p:txBody>
      </p:sp>
      <p:sp>
        <p:nvSpPr>
          <p:cNvPr id="9" name="Text 6"/>
          <p:cNvSpPr/>
          <p:nvPr/>
        </p:nvSpPr>
        <p:spPr>
          <a:xfrm>
            <a:off x="9881354" y="3591639"/>
            <a:ext cx="3493175"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Merit List Management</a:t>
            </a:r>
            <a:endParaRPr lang="en-US" sz="2430" dirty="0"/>
          </a:p>
        </p:txBody>
      </p:sp>
      <p:sp>
        <p:nvSpPr>
          <p:cNvPr id="10" name="Text 7"/>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Publish merit lists and send personalized notifications to shortlisted candidates and those awaiting further results.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5347" y="2348508"/>
            <a:ext cx="4883587" cy="3532465"/>
          </a:xfrm>
          <a:prstGeom prst="rect">
            <a:avLst/>
          </a:prstGeom>
        </p:spPr>
      </p:pic>
      <p:sp>
        <p:nvSpPr>
          <p:cNvPr id="6" name="Text 1"/>
          <p:cNvSpPr/>
          <p:nvPr/>
        </p:nvSpPr>
        <p:spPr>
          <a:xfrm>
            <a:off x="843677" y="664488"/>
            <a:ext cx="6578322" cy="753308"/>
          </a:xfrm>
          <a:prstGeom prst="rect">
            <a:avLst/>
          </a:prstGeom>
          <a:noFill/>
          <a:ln/>
        </p:spPr>
        <p:txBody>
          <a:bodyPr wrap="none" rtlCol="0" anchor="t"/>
          <a:lstStyle/>
          <a:p>
            <a:pPr marL="0" indent="0">
              <a:lnSpc>
                <a:spcPts val="5932"/>
              </a:lnSpc>
              <a:buNone/>
            </a:pPr>
            <a:r>
              <a:rPr lang="en-US" sz="4746" b="1" dirty="0">
                <a:solidFill>
                  <a:srgbClr val="000000"/>
                </a:solidFill>
                <a:latin typeface="p22-mackinac-pro" pitchFamily="34" charset="0"/>
                <a:ea typeface="p22-mackinac-pro" pitchFamily="34" charset="-122"/>
                <a:cs typeface="p22-mackinac-pro" pitchFamily="34" charset="-120"/>
              </a:rPr>
              <a:t>Merit List Notification</a:t>
            </a:r>
            <a:endParaRPr lang="en-US" sz="4746" dirty="0"/>
          </a:p>
        </p:txBody>
      </p:sp>
      <p:pic>
        <p:nvPicPr>
          <p:cNvPr id="7" name="Image 3" descr="preencoded.png"/>
          <p:cNvPicPr>
            <a:picLocks noChangeAspect="1"/>
          </p:cNvPicPr>
          <p:nvPr/>
        </p:nvPicPr>
        <p:blipFill>
          <a:blip r:embed="rId6"/>
          <a:stretch>
            <a:fillRect/>
          </a:stretch>
        </p:blipFill>
        <p:spPr>
          <a:xfrm>
            <a:off x="843677" y="1779389"/>
            <a:ext cx="1205389" cy="1928574"/>
          </a:xfrm>
          <a:prstGeom prst="rect">
            <a:avLst/>
          </a:prstGeom>
        </p:spPr>
      </p:pic>
      <p:sp>
        <p:nvSpPr>
          <p:cNvPr id="8" name="Text 2"/>
          <p:cNvSpPr/>
          <p:nvPr/>
        </p:nvSpPr>
        <p:spPr>
          <a:xfrm>
            <a:off x="2410658" y="2020372"/>
            <a:ext cx="3372564" cy="376595"/>
          </a:xfrm>
          <a:prstGeom prst="rect">
            <a:avLst/>
          </a:prstGeom>
          <a:noFill/>
          <a:ln/>
        </p:spPr>
        <p:txBody>
          <a:bodyPr wrap="none" rtlCol="0" anchor="t"/>
          <a:lstStyle/>
          <a:p>
            <a:pPr marL="0" indent="0" algn="l">
              <a:lnSpc>
                <a:spcPts val="2966"/>
              </a:lnSpc>
              <a:buNone/>
            </a:pPr>
            <a:r>
              <a:rPr lang="en-US" sz="2373" b="1" dirty="0">
                <a:solidFill>
                  <a:srgbClr val="272525"/>
                </a:solidFill>
                <a:latin typeface="p22-mackinac-pro" pitchFamily="34" charset="0"/>
                <a:ea typeface="p22-mackinac-pro" pitchFamily="34" charset="-122"/>
                <a:cs typeface="p22-mackinac-pro" pitchFamily="34" charset="-120"/>
              </a:rPr>
              <a:t>Shortlisted Candidates</a:t>
            </a:r>
            <a:endParaRPr lang="en-US" sz="2373" dirty="0"/>
          </a:p>
        </p:txBody>
      </p:sp>
      <p:sp>
        <p:nvSpPr>
          <p:cNvPr id="9" name="Text 3"/>
          <p:cNvSpPr/>
          <p:nvPr/>
        </p:nvSpPr>
        <p:spPr>
          <a:xfrm>
            <a:off x="2410658" y="2541508"/>
            <a:ext cx="5889665" cy="771525"/>
          </a:xfrm>
          <a:prstGeom prst="rect">
            <a:avLst/>
          </a:prstGeom>
          <a:noFill/>
          <a:ln/>
        </p:spPr>
        <p:txBody>
          <a:bodyPr wrap="square" rtlCol="0" anchor="t"/>
          <a:lstStyle/>
          <a:p>
            <a:pPr marL="0" indent="0" algn="l">
              <a:lnSpc>
                <a:spcPts val="3037"/>
              </a:lnSpc>
              <a:buNone/>
            </a:pPr>
            <a:r>
              <a:rPr lang="en-US" sz="1898" dirty="0">
                <a:solidFill>
                  <a:srgbClr val="272525"/>
                </a:solidFill>
                <a:latin typeface="Eudoxus Sans" pitchFamily="34" charset="0"/>
                <a:ea typeface="Eudoxus Sans" pitchFamily="34" charset="-122"/>
                <a:cs typeface="Eudoxus Sans" pitchFamily="34" charset="-120"/>
              </a:rPr>
              <a:t>Receive a congratulatory message and instructions for confirming admission.</a:t>
            </a:r>
            <a:endParaRPr lang="en-US" sz="1898" dirty="0"/>
          </a:p>
        </p:txBody>
      </p:sp>
      <p:pic>
        <p:nvPicPr>
          <p:cNvPr id="10" name="Image 4" descr="preencoded.png"/>
          <p:cNvPicPr>
            <a:picLocks noChangeAspect="1"/>
          </p:cNvPicPr>
          <p:nvPr/>
        </p:nvPicPr>
        <p:blipFill>
          <a:blip r:embed="rId7"/>
          <a:stretch>
            <a:fillRect/>
          </a:stretch>
        </p:blipFill>
        <p:spPr>
          <a:xfrm>
            <a:off x="843677" y="3707963"/>
            <a:ext cx="1205389" cy="1928574"/>
          </a:xfrm>
          <a:prstGeom prst="rect">
            <a:avLst/>
          </a:prstGeom>
        </p:spPr>
      </p:pic>
      <p:sp>
        <p:nvSpPr>
          <p:cNvPr id="11" name="Text 4"/>
          <p:cNvSpPr/>
          <p:nvPr/>
        </p:nvSpPr>
        <p:spPr>
          <a:xfrm>
            <a:off x="2410658" y="3948946"/>
            <a:ext cx="3013472" cy="376595"/>
          </a:xfrm>
          <a:prstGeom prst="rect">
            <a:avLst/>
          </a:prstGeom>
          <a:noFill/>
          <a:ln/>
        </p:spPr>
        <p:txBody>
          <a:bodyPr wrap="none" rtlCol="0" anchor="t"/>
          <a:lstStyle/>
          <a:p>
            <a:pPr marL="0" indent="0" algn="l">
              <a:lnSpc>
                <a:spcPts val="2966"/>
              </a:lnSpc>
              <a:buNone/>
            </a:pPr>
            <a:r>
              <a:rPr lang="en-US" sz="2373" b="1" dirty="0">
                <a:solidFill>
                  <a:srgbClr val="272525"/>
                </a:solidFill>
                <a:latin typeface="p22-mackinac-pro" pitchFamily="34" charset="0"/>
                <a:ea typeface="p22-mackinac-pro" pitchFamily="34" charset="-122"/>
                <a:cs typeface="p22-mackinac-pro" pitchFamily="34" charset="-120"/>
              </a:rPr>
              <a:t>Waitlist</a:t>
            </a:r>
            <a:endParaRPr lang="en-US" sz="2373" dirty="0"/>
          </a:p>
        </p:txBody>
      </p:sp>
      <p:sp>
        <p:nvSpPr>
          <p:cNvPr id="12" name="Text 5"/>
          <p:cNvSpPr/>
          <p:nvPr/>
        </p:nvSpPr>
        <p:spPr>
          <a:xfrm>
            <a:off x="2410658" y="4470082"/>
            <a:ext cx="5889665" cy="771525"/>
          </a:xfrm>
          <a:prstGeom prst="rect">
            <a:avLst/>
          </a:prstGeom>
          <a:noFill/>
          <a:ln/>
        </p:spPr>
        <p:txBody>
          <a:bodyPr wrap="square" rtlCol="0" anchor="t"/>
          <a:lstStyle/>
          <a:p>
            <a:pPr marL="0" indent="0" algn="l">
              <a:lnSpc>
                <a:spcPts val="3037"/>
              </a:lnSpc>
              <a:buNone/>
            </a:pPr>
            <a:r>
              <a:rPr lang="en-US" sz="1898" dirty="0">
                <a:solidFill>
                  <a:srgbClr val="272525"/>
                </a:solidFill>
                <a:latin typeface="Eudoxus Sans" pitchFamily="34" charset="0"/>
                <a:ea typeface="Eudoxus Sans" pitchFamily="34" charset="-122"/>
                <a:cs typeface="Eudoxus Sans" pitchFamily="34" charset="-120"/>
              </a:rPr>
              <a:t>Notification about being on the waitlist and instructions for future merit list updates.</a:t>
            </a:r>
            <a:endParaRPr lang="en-US" sz="1898" dirty="0"/>
          </a:p>
        </p:txBody>
      </p:sp>
      <p:pic>
        <p:nvPicPr>
          <p:cNvPr id="13" name="Image 5" descr="preencoded.png"/>
          <p:cNvPicPr>
            <a:picLocks noChangeAspect="1"/>
          </p:cNvPicPr>
          <p:nvPr/>
        </p:nvPicPr>
        <p:blipFill>
          <a:blip r:embed="rId8"/>
          <a:stretch>
            <a:fillRect/>
          </a:stretch>
        </p:blipFill>
        <p:spPr>
          <a:xfrm>
            <a:off x="843677" y="5636538"/>
            <a:ext cx="1205389" cy="1928574"/>
          </a:xfrm>
          <a:prstGeom prst="rect">
            <a:avLst/>
          </a:prstGeom>
        </p:spPr>
      </p:pic>
      <p:sp>
        <p:nvSpPr>
          <p:cNvPr id="14" name="Text 6"/>
          <p:cNvSpPr/>
          <p:nvPr/>
        </p:nvSpPr>
        <p:spPr>
          <a:xfrm>
            <a:off x="2410658" y="5877520"/>
            <a:ext cx="3013472" cy="376595"/>
          </a:xfrm>
          <a:prstGeom prst="rect">
            <a:avLst/>
          </a:prstGeom>
          <a:noFill/>
          <a:ln/>
        </p:spPr>
        <p:txBody>
          <a:bodyPr wrap="none" rtlCol="0" anchor="t"/>
          <a:lstStyle/>
          <a:p>
            <a:pPr marL="0" indent="0" algn="l">
              <a:lnSpc>
                <a:spcPts val="2966"/>
              </a:lnSpc>
              <a:buNone/>
            </a:pPr>
            <a:r>
              <a:rPr lang="en-US" sz="2373" b="1" dirty="0">
                <a:solidFill>
                  <a:srgbClr val="272525"/>
                </a:solidFill>
                <a:latin typeface="p22-mackinac-pro" pitchFamily="34" charset="0"/>
                <a:ea typeface="p22-mackinac-pro" pitchFamily="34" charset="-122"/>
                <a:cs typeface="p22-mackinac-pro" pitchFamily="34" charset="-120"/>
              </a:rPr>
              <a:t>No Selection</a:t>
            </a:r>
            <a:endParaRPr lang="en-US" sz="2373" dirty="0"/>
          </a:p>
        </p:txBody>
      </p:sp>
      <p:sp>
        <p:nvSpPr>
          <p:cNvPr id="15" name="Text 7"/>
          <p:cNvSpPr/>
          <p:nvPr/>
        </p:nvSpPr>
        <p:spPr>
          <a:xfrm>
            <a:off x="2410658" y="6398657"/>
            <a:ext cx="5889665" cy="771525"/>
          </a:xfrm>
          <a:prstGeom prst="rect">
            <a:avLst/>
          </a:prstGeom>
          <a:noFill/>
          <a:ln/>
        </p:spPr>
        <p:txBody>
          <a:bodyPr wrap="square" rtlCol="0" anchor="t"/>
          <a:lstStyle/>
          <a:p>
            <a:pPr marL="0" indent="0" algn="l">
              <a:lnSpc>
                <a:spcPts val="3037"/>
              </a:lnSpc>
              <a:buNone/>
            </a:pPr>
            <a:r>
              <a:rPr lang="en-US" sz="1898" dirty="0">
                <a:solidFill>
                  <a:srgbClr val="272525"/>
                </a:solidFill>
                <a:latin typeface="Eudoxus Sans" pitchFamily="34" charset="0"/>
                <a:ea typeface="Eudoxus Sans" pitchFamily="34" charset="-122"/>
                <a:cs typeface="Eudoxus Sans" pitchFamily="34" charset="-120"/>
              </a:rPr>
              <a:t>Notification about admission seats being full and information about future application cycles.</a:t>
            </a:r>
            <a:endParaRPr lang="en-US" sz="189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3721" y="2277666"/>
            <a:ext cx="4998839" cy="3674150"/>
          </a:xfrm>
          <a:prstGeom prst="rect">
            <a:avLst/>
          </a:prstGeom>
        </p:spPr>
      </p:pic>
      <p:sp>
        <p:nvSpPr>
          <p:cNvPr id="6" name="Text 1"/>
          <p:cNvSpPr/>
          <p:nvPr/>
        </p:nvSpPr>
        <p:spPr>
          <a:xfrm>
            <a:off x="6168985" y="1153001"/>
            <a:ext cx="6504623" cy="609600"/>
          </a:xfrm>
          <a:prstGeom prst="rect">
            <a:avLst/>
          </a:prstGeom>
          <a:noFill/>
          <a:ln/>
        </p:spPr>
        <p:txBody>
          <a:bodyPr wrap="none" rtlCol="0" anchor="t"/>
          <a:lstStyle/>
          <a:p>
            <a:pPr marL="0" indent="0">
              <a:lnSpc>
                <a:spcPts val="4800"/>
              </a:lnSpc>
              <a:buNone/>
            </a:pPr>
            <a:r>
              <a:rPr lang="en-US" sz="3840" b="1" dirty="0">
                <a:solidFill>
                  <a:srgbClr val="000000"/>
                </a:solidFill>
                <a:latin typeface="p22-mackinac-pro" pitchFamily="34" charset="0"/>
                <a:ea typeface="p22-mackinac-pro" pitchFamily="34" charset="-122"/>
                <a:cs typeface="p22-mackinac-pro" pitchFamily="34" charset="-120"/>
              </a:rPr>
              <a:t>Simplified Communication</a:t>
            </a:r>
            <a:endParaRPr lang="en-US" sz="3840" dirty="0"/>
          </a:p>
        </p:txBody>
      </p:sp>
      <p:sp>
        <p:nvSpPr>
          <p:cNvPr id="7" name="Shape 2"/>
          <p:cNvSpPr/>
          <p:nvPr/>
        </p:nvSpPr>
        <p:spPr>
          <a:xfrm>
            <a:off x="6168985" y="2274570"/>
            <a:ext cx="438864" cy="438864"/>
          </a:xfrm>
          <a:prstGeom prst="roundRect">
            <a:avLst>
              <a:gd name="adj" fmla="val 20000"/>
            </a:avLst>
          </a:prstGeom>
          <a:solidFill>
            <a:srgbClr val="CCEEFF"/>
          </a:solidFill>
          <a:ln w="7620">
            <a:solidFill>
              <a:srgbClr val="B2D4E5"/>
            </a:solidFill>
            <a:prstDash val="solid"/>
          </a:ln>
        </p:spPr>
      </p:sp>
      <p:sp>
        <p:nvSpPr>
          <p:cNvPr id="8" name="Text 3"/>
          <p:cNvSpPr/>
          <p:nvPr/>
        </p:nvSpPr>
        <p:spPr>
          <a:xfrm>
            <a:off x="6329005" y="2347674"/>
            <a:ext cx="118824" cy="292537"/>
          </a:xfrm>
          <a:prstGeom prst="rect">
            <a:avLst/>
          </a:prstGeom>
          <a:noFill/>
          <a:ln/>
        </p:spPr>
        <p:txBody>
          <a:bodyPr wrap="none" rtlCol="0" anchor="t"/>
          <a:lstStyle/>
          <a:p>
            <a:pPr marL="0" indent="0" algn="ctr">
              <a:lnSpc>
                <a:spcPts val="2304"/>
              </a:lnSpc>
              <a:buNone/>
            </a:pPr>
            <a:r>
              <a:rPr lang="en-US" sz="2304" b="1" dirty="0">
                <a:solidFill>
                  <a:srgbClr val="272525"/>
                </a:solidFill>
                <a:latin typeface="p22-mackinac-pro" pitchFamily="34" charset="0"/>
                <a:ea typeface="p22-mackinac-pro" pitchFamily="34" charset="-122"/>
                <a:cs typeface="p22-mackinac-pro" pitchFamily="34" charset="-120"/>
              </a:rPr>
              <a:t>1</a:t>
            </a:r>
            <a:endParaRPr lang="en-US" sz="2304" dirty="0"/>
          </a:p>
        </p:txBody>
      </p:sp>
      <p:sp>
        <p:nvSpPr>
          <p:cNvPr id="9" name="Text 4"/>
          <p:cNvSpPr/>
          <p:nvPr/>
        </p:nvSpPr>
        <p:spPr>
          <a:xfrm>
            <a:off x="6802874" y="2274570"/>
            <a:ext cx="2438162" cy="304800"/>
          </a:xfrm>
          <a:prstGeom prst="rect">
            <a:avLst/>
          </a:prstGeom>
          <a:noFill/>
          <a:ln/>
        </p:spPr>
        <p:txBody>
          <a:bodyPr wrap="none" rtlCol="0" anchor="t"/>
          <a:lstStyle/>
          <a:p>
            <a:pPr marL="0" indent="0">
              <a:lnSpc>
                <a:spcPts val="2400"/>
              </a:lnSpc>
              <a:buNone/>
            </a:pPr>
            <a:r>
              <a:rPr lang="en-US" sz="1920" b="1" dirty="0">
                <a:solidFill>
                  <a:srgbClr val="272525"/>
                </a:solidFill>
                <a:latin typeface="p22-mackinac-pro" pitchFamily="34" charset="0"/>
                <a:ea typeface="p22-mackinac-pro" pitchFamily="34" charset="-122"/>
                <a:cs typeface="p22-mackinac-pro" pitchFamily="34" charset="-120"/>
              </a:rPr>
              <a:t>Reduced Wait Time</a:t>
            </a:r>
            <a:endParaRPr lang="en-US" sz="1920" dirty="0"/>
          </a:p>
        </p:txBody>
      </p:sp>
      <p:sp>
        <p:nvSpPr>
          <p:cNvPr id="10" name="Text 5"/>
          <p:cNvSpPr/>
          <p:nvPr/>
        </p:nvSpPr>
        <p:spPr>
          <a:xfrm>
            <a:off x="6802874" y="2696289"/>
            <a:ext cx="7144941" cy="623887"/>
          </a:xfrm>
          <a:prstGeom prst="rect">
            <a:avLst/>
          </a:prstGeom>
          <a:noFill/>
          <a:ln/>
        </p:spPr>
        <p:txBody>
          <a:bodyPr wrap="square" rtlCol="0" anchor="t"/>
          <a:lstStyle/>
          <a:p>
            <a:pPr marL="0" indent="0">
              <a:lnSpc>
                <a:spcPts val="2457"/>
              </a:lnSpc>
              <a:buNone/>
            </a:pPr>
            <a:r>
              <a:rPr lang="en-US" sz="1536" dirty="0">
                <a:solidFill>
                  <a:srgbClr val="272525"/>
                </a:solidFill>
                <a:latin typeface="Eudoxus Sans" pitchFamily="34" charset="0"/>
                <a:ea typeface="Eudoxus Sans" pitchFamily="34" charset="-122"/>
                <a:cs typeface="Eudoxus Sans" pitchFamily="34" charset="-120"/>
              </a:rPr>
              <a:t>Students receive timely updates, reducing anxiety and improving their experience.</a:t>
            </a:r>
            <a:endParaRPr lang="en-US" sz="1536" dirty="0"/>
          </a:p>
        </p:txBody>
      </p:sp>
      <p:sp>
        <p:nvSpPr>
          <p:cNvPr id="11" name="Shape 6"/>
          <p:cNvSpPr/>
          <p:nvPr/>
        </p:nvSpPr>
        <p:spPr>
          <a:xfrm>
            <a:off x="6168985" y="3734633"/>
            <a:ext cx="438864" cy="438864"/>
          </a:xfrm>
          <a:prstGeom prst="roundRect">
            <a:avLst>
              <a:gd name="adj" fmla="val 20000"/>
            </a:avLst>
          </a:prstGeom>
          <a:solidFill>
            <a:srgbClr val="CCEEFF"/>
          </a:solidFill>
          <a:ln w="7620">
            <a:solidFill>
              <a:srgbClr val="B2D4E5"/>
            </a:solidFill>
            <a:prstDash val="solid"/>
          </a:ln>
        </p:spPr>
      </p:sp>
      <p:sp>
        <p:nvSpPr>
          <p:cNvPr id="12" name="Text 7"/>
          <p:cNvSpPr/>
          <p:nvPr/>
        </p:nvSpPr>
        <p:spPr>
          <a:xfrm>
            <a:off x="6303288" y="3807738"/>
            <a:ext cx="170259" cy="292537"/>
          </a:xfrm>
          <a:prstGeom prst="rect">
            <a:avLst/>
          </a:prstGeom>
          <a:noFill/>
          <a:ln/>
        </p:spPr>
        <p:txBody>
          <a:bodyPr wrap="none" rtlCol="0" anchor="t"/>
          <a:lstStyle/>
          <a:p>
            <a:pPr marL="0" indent="0" algn="ctr">
              <a:lnSpc>
                <a:spcPts val="2304"/>
              </a:lnSpc>
              <a:buNone/>
            </a:pPr>
            <a:r>
              <a:rPr lang="en-US" sz="2304" b="1" dirty="0">
                <a:solidFill>
                  <a:srgbClr val="272525"/>
                </a:solidFill>
                <a:latin typeface="p22-mackinac-pro" pitchFamily="34" charset="0"/>
                <a:ea typeface="p22-mackinac-pro" pitchFamily="34" charset="-122"/>
                <a:cs typeface="p22-mackinac-pro" pitchFamily="34" charset="-120"/>
              </a:rPr>
              <a:t>2</a:t>
            </a:r>
            <a:endParaRPr lang="en-US" sz="2304" dirty="0"/>
          </a:p>
        </p:txBody>
      </p:sp>
      <p:sp>
        <p:nvSpPr>
          <p:cNvPr id="13" name="Text 8"/>
          <p:cNvSpPr/>
          <p:nvPr/>
        </p:nvSpPr>
        <p:spPr>
          <a:xfrm>
            <a:off x="6802874" y="3734633"/>
            <a:ext cx="2855000" cy="304800"/>
          </a:xfrm>
          <a:prstGeom prst="rect">
            <a:avLst/>
          </a:prstGeom>
          <a:noFill/>
          <a:ln/>
        </p:spPr>
        <p:txBody>
          <a:bodyPr wrap="none" rtlCol="0" anchor="t"/>
          <a:lstStyle/>
          <a:p>
            <a:pPr marL="0" indent="0">
              <a:lnSpc>
                <a:spcPts val="2400"/>
              </a:lnSpc>
              <a:buNone/>
            </a:pPr>
            <a:r>
              <a:rPr lang="en-US" sz="1920" b="1" dirty="0">
                <a:solidFill>
                  <a:srgbClr val="272525"/>
                </a:solidFill>
                <a:latin typeface="p22-mackinac-pro" pitchFamily="34" charset="0"/>
                <a:ea typeface="p22-mackinac-pro" pitchFamily="34" charset="-122"/>
                <a:cs typeface="p22-mackinac-pro" pitchFamily="34" charset="-120"/>
              </a:rPr>
              <a:t>Enhanced Transparency</a:t>
            </a:r>
            <a:endParaRPr lang="en-US" sz="1920" dirty="0"/>
          </a:p>
        </p:txBody>
      </p:sp>
      <p:sp>
        <p:nvSpPr>
          <p:cNvPr id="14" name="Text 9"/>
          <p:cNvSpPr/>
          <p:nvPr/>
        </p:nvSpPr>
        <p:spPr>
          <a:xfrm>
            <a:off x="6802874" y="4156353"/>
            <a:ext cx="7144941" cy="311944"/>
          </a:xfrm>
          <a:prstGeom prst="rect">
            <a:avLst/>
          </a:prstGeom>
          <a:noFill/>
          <a:ln/>
        </p:spPr>
        <p:txBody>
          <a:bodyPr wrap="none" rtlCol="0" anchor="t"/>
          <a:lstStyle/>
          <a:p>
            <a:pPr marL="0" indent="0">
              <a:lnSpc>
                <a:spcPts val="2457"/>
              </a:lnSpc>
              <a:buNone/>
            </a:pPr>
            <a:r>
              <a:rPr lang="en-US" sz="1536" dirty="0">
                <a:solidFill>
                  <a:srgbClr val="272525"/>
                </a:solidFill>
                <a:latin typeface="Eudoxus Sans" pitchFamily="34" charset="0"/>
                <a:ea typeface="Eudoxus Sans" pitchFamily="34" charset="-122"/>
                <a:cs typeface="Eudoxus Sans" pitchFamily="34" charset="-120"/>
              </a:rPr>
              <a:t>The system provides clear and consistent communication to all students.</a:t>
            </a:r>
            <a:endParaRPr lang="en-US" sz="1536" dirty="0"/>
          </a:p>
        </p:txBody>
      </p:sp>
      <p:sp>
        <p:nvSpPr>
          <p:cNvPr id="15" name="Shape 10"/>
          <p:cNvSpPr/>
          <p:nvPr/>
        </p:nvSpPr>
        <p:spPr>
          <a:xfrm>
            <a:off x="6168985" y="4882753"/>
            <a:ext cx="438864" cy="438864"/>
          </a:xfrm>
          <a:prstGeom prst="roundRect">
            <a:avLst>
              <a:gd name="adj" fmla="val 20000"/>
            </a:avLst>
          </a:prstGeom>
          <a:solidFill>
            <a:srgbClr val="CCEEFF"/>
          </a:solidFill>
          <a:ln w="7620">
            <a:solidFill>
              <a:srgbClr val="B2D4E5"/>
            </a:solidFill>
            <a:prstDash val="solid"/>
          </a:ln>
        </p:spPr>
      </p:sp>
      <p:sp>
        <p:nvSpPr>
          <p:cNvPr id="16" name="Text 11"/>
          <p:cNvSpPr/>
          <p:nvPr/>
        </p:nvSpPr>
        <p:spPr>
          <a:xfrm>
            <a:off x="6300788" y="4955858"/>
            <a:ext cx="175260" cy="292537"/>
          </a:xfrm>
          <a:prstGeom prst="rect">
            <a:avLst/>
          </a:prstGeom>
          <a:noFill/>
          <a:ln/>
        </p:spPr>
        <p:txBody>
          <a:bodyPr wrap="none" rtlCol="0" anchor="t"/>
          <a:lstStyle/>
          <a:p>
            <a:pPr marL="0" indent="0" algn="ctr">
              <a:lnSpc>
                <a:spcPts val="2304"/>
              </a:lnSpc>
              <a:buNone/>
            </a:pPr>
            <a:r>
              <a:rPr lang="en-US" sz="2304" b="1" dirty="0">
                <a:solidFill>
                  <a:srgbClr val="272525"/>
                </a:solidFill>
                <a:latin typeface="p22-mackinac-pro" pitchFamily="34" charset="0"/>
                <a:ea typeface="p22-mackinac-pro" pitchFamily="34" charset="-122"/>
                <a:cs typeface="p22-mackinac-pro" pitchFamily="34" charset="-120"/>
              </a:rPr>
              <a:t>3</a:t>
            </a:r>
            <a:endParaRPr lang="en-US" sz="2304" dirty="0"/>
          </a:p>
        </p:txBody>
      </p:sp>
      <p:sp>
        <p:nvSpPr>
          <p:cNvPr id="17" name="Text 12"/>
          <p:cNvSpPr/>
          <p:nvPr/>
        </p:nvSpPr>
        <p:spPr>
          <a:xfrm>
            <a:off x="6802874" y="4882753"/>
            <a:ext cx="2438162" cy="304800"/>
          </a:xfrm>
          <a:prstGeom prst="rect">
            <a:avLst/>
          </a:prstGeom>
          <a:noFill/>
          <a:ln/>
        </p:spPr>
        <p:txBody>
          <a:bodyPr wrap="none" rtlCol="0" anchor="t"/>
          <a:lstStyle/>
          <a:p>
            <a:pPr marL="0" indent="0">
              <a:lnSpc>
                <a:spcPts val="2400"/>
              </a:lnSpc>
              <a:buNone/>
            </a:pPr>
            <a:r>
              <a:rPr lang="en-US" sz="1920" b="1" dirty="0">
                <a:solidFill>
                  <a:srgbClr val="272525"/>
                </a:solidFill>
                <a:latin typeface="p22-mackinac-pro" pitchFamily="34" charset="0"/>
                <a:ea typeface="p22-mackinac-pro" pitchFamily="34" charset="-122"/>
                <a:cs typeface="p22-mackinac-pro" pitchFamily="34" charset="-120"/>
              </a:rPr>
              <a:t>Improved Efficiency</a:t>
            </a:r>
            <a:endParaRPr lang="en-US" sz="1920" dirty="0"/>
          </a:p>
        </p:txBody>
      </p:sp>
      <p:sp>
        <p:nvSpPr>
          <p:cNvPr id="18" name="Text 13"/>
          <p:cNvSpPr/>
          <p:nvPr/>
        </p:nvSpPr>
        <p:spPr>
          <a:xfrm>
            <a:off x="6802874" y="5304473"/>
            <a:ext cx="7144941" cy="311944"/>
          </a:xfrm>
          <a:prstGeom prst="rect">
            <a:avLst/>
          </a:prstGeom>
          <a:noFill/>
          <a:ln/>
        </p:spPr>
        <p:txBody>
          <a:bodyPr wrap="none" rtlCol="0" anchor="t"/>
          <a:lstStyle/>
          <a:p>
            <a:pPr marL="0" indent="0">
              <a:lnSpc>
                <a:spcPts val="2457"/>
              </a:lnSpc>
              <a:buNone/>
            </a:pPr>
            <a:r>
              <a:rPr lang="en-US" sz="1536" dirty="0">
                <a:solidFill>
                  <a:srgbClr val="272525"/>
                </a:solidFill>
                <a:latin typeface="Eudoxus Sans" pitchFamily="34" charset="0"/>
                <a:ea typeface="Eudoxus Sans" pitchFamily="34" charset="-122"/>
                <a:cs typeface="Eudoxus Sans" pitchFamily="34" charset="-120"/>
              </a:rPr>
              <a:t>Administrators can manage the admission process more efficiently.</a:t>
            </a:r>
            <a:endParaRPr lang="en-US" sz="1536" dirty="0"/>
          </a:p>
        </p:txBody>
      </p:sp>
      <p:sp>
        <p:nvSpPr>
          <p:cNvPr id="19" name="Shape 14"/>
          <p:cNvSpPr/>
          <p:nvPr/>
        </p:nvSpPr>
        <p:spPr>
          <a:xfrm>
            <a:off x="6168985" y="6030873"/>
            <a:ext cx="438864" cy="438864"/>
          </a:xfrm>
          <a:prstGeom prst="roundRect">
            <a:avLst>
              <a:gd name="adj" fmla="val 20000"/>
            </a:avLst>
          </a:prstGeom>
          <a:solidFill>
            <a:srgbClr val="CCEEFF"/>
          </a:solidFill>
          <a:ln w="7620">
            <a:solidFill>
              <a:srgbClr val="B2D4E5"/>
            </a:solidFill>
            <a:prstDash val="solid"/>
          </a:ln>
        </p:spPr>
      </p:sp>
      <p:sp>
        <p:nvSpPr>
          <p:cNvPr id="20" name="Text 15"/>
          <p:cNvSpPr/>
          <p:nvPr/>
        </p:nvSpPr>
        <p:spPr>
          <a:xfrm>
            <a:off x="6296263" y="6103977"/>
            <a:ext cx="184309" cy="292537"/>
          </a:xfrm>
          <a:prstGeom prst="rect">
            <a:avLst/>
          </a:prstGeom>
          <a:noFill/>
          <a:ln/>
        </p:spPr>
        <p:txBody>
          <a:bodyPr wrap="none" rtlCol="0" anchor="t"/>
          <a:lstStyle/>
          <a:p>
            <a:pPr marL="0" indent="0" algn="ctr">
              <a:lnSpc>
                <a:spcPts val="2304"/>
              </a:lnSpc>
              <a:buNone/>
            </a:pPr>
            <a:r>
              <a:rPr lang="en-US" sz="2304" b="1" dirty="0">
                <a:solidFill>
                  <a:srgbClr val="272525"/>
                </a:solidFill>
                <a:latin typeface="p22-mackinac-pro" pitchFamily="34" charset="0"/>
                <a:ea typeface="p22-mackinac-pro" pitchFamily="34" charset="-122"/>
                <a:cs typeface="p22-mackinac-pro" pitchFamily="34" charset="-120"/>
              </a:rPr>
              <a:t>4</a:t>
            </a:r>
            <a:endParaRPr lang="en-US" sz="2304" dirty="0"/>
          </a:p>
        </p:txBody>
      </p:sp>
      <p:sp>
        <p:nvSpPr>
          <p:cNvPr id="21" name="Text 16"/>
          <p:cNvSpPr/>
          <p:nvPr/>
        </p:nvSpPr>
        <p:spPr>
          <a:xfrm>
            <a:off x="6802874" y="6030873"/>
            <a:ext cx="2730222" cy="304800"/>
          </a:xfrm>
          <a:prstGeom prst="rect">
            <a:avLst/>
          </a:prstGeom>
          <a:noFill/>
          <a:ln/>
        </p:spPr>
        <p:txBody>
          <a:bodyPr wrap="none" rtlCol="0" anchor="t"/>
          <a:lstStyle/>
          <a:p>
            <a:pPr marL="0" indent="0">
              <a:lnSpc>
                <a:spcPts val="2400"/>
              </a:lnSpc>
              <a:buNone/>
            </a:pPr>
            <a:r>
              <a:rPr lang="en-US" sz="1920" b="1" dirty="0">
                <a:solidFill>
                  <a:srgbClr val="272525"/>
                </a:solidFill>
                <a:latin typeface="p22-mackinac-pro" pitchFamily="34" charset="0"/>
                <a:ea typeface="p22-mackinac-pro" pitchFamily="34" charset="-122"/>
                <a:cs typeface="p22-mackinac-pro" pitchFamily="34" charset="-120"/>
              </a:rPr>
              <a:t>Increased Accessibility</a:t>
            </a:r>
            <a:endParaRPr lang="en-US" sz="1920" dirty="0"/>
          </a:p>
        </p:txBody>
      </p:sp>
      <p:sp>
        <p:nvSpPr>
          <p:cNvPr id="22" name="Text 17"/>
          <p:cNvSpPr/>
          <p:nvPr/>
        </p:nvSpPr>
        <p:spPr>
          <a:xfrm>
            <a:off x="6802874" y="6452592"/>
            <a:ext cx="7144941" cy="623887"/>
          </a:xfrm>
          <a:prstGeom prst="rect">
            <a:avLst/>
          </a:prstGeom>
          <a:noFill/>
          <a:ln/>
        </p:spPr>
        <p:txBody>
          <a:bodyPr wrap="square" rtlCol="0" anchor="t"/>
          <a:lstStyle/>
          <a:p>
            <a:pPr marL="0" indent="0">
              <a:lnSpc>
                <a:spcPts val="2457"/>
              </a:lnSpc>
              <a:buNone/>
            </a:pPr>
            <a:r>
              <a:rPr lang="en-US" sz="1536" dirty="0">
                <a:solidFill>
                  <a:srgbClr val="272525"/>
                </a:solidFill>
                <a:latin typeface="Eudoxus Sans" pitchFamily="34" charset="0"/>
                <a:ea typeface="Eudoxus Sans" pitchFamily="34" charset="-122"/>
                <a:cs typeface="Eudoxus Sans" pitchFamily="34" charset="-120"/>
              </a:rPr>
              <a:t>The system is accessible to all students, regardless of their access to traditional communication channels.</a:t>
            </a:r>
            <a:endParaRPr lang="en-US" sz="153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877378"/>
            <a:ext cx="7415927" cy="2129314"/>
          </a:xfrm>
          <a:prstGeom prst="rect">
            <a:avLst/>
          </a:prstGeom>
          <a:noFill/>
          <a:ln/>
        </p:spPr>
        <p:txBody>
          <a:bodyPr wrap="square" rtlCol="0" anchor="t"/>
          <a:lstStyle/>
          <a:p>
            <a:pPr marL="0" indent="0">
              <a:lnSpc>
                <a:spcPts val="8384"/>
              </a:lnSpc>
              <a:buNone/>
            </a:pPr>
            <a:r>
              <a:rPr lang="en-US" sz="6707" b="1" dirty="0">
                <a:solidFill>
                  <a:srgbClr val="000000"/>
                </a:solidFill>
                <a:latin typeface="p22-mackinac-pro" pitchFamily="34" charset="0"/>
                <a:ea typeface="p22-mackinac-pro" pitchFamily="34" charset="-122"/>
                <a:cs typeface="p22-mackinac-pro" pitchFamily="34" charset="-120"/>
              </a:rPr>
              <a:t>Thank You For Listening</a:t>
            </a:r>
            <a:endParaRPr lang="en-US" sz="6707" dirty="0"/>
          </a:p>
        </p:txBody>
      </p:sp>
      <p:sp>
        <p:nvSpPr>
          <p:cNvPr id="6" name="Text 2"/>
          <p:cNvSpPr/>
          <p:nvPr/>
        </p:nvSpPr>
        <p:spPr>
          <a:xfrm>
            <a:off x="864037" y="4376976"/>
            <a:ext cx="7415927"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We appreciate you taking the time to review our presentation on modernizing the admissions process. We hope we've demonstrated how our innovative solution can streamline communication, improve transparency, and enhance the student experience.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Custom</PresentationFormat>
  <Paragraphs>61</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INDIA</cp:lastModifiedBy>
  <cp:revision>2</cp:revision>
  <dcterms:created xsi:type="dcterms:W3CDTF">2024-07-05T07:39:35Z</dcterms:created>
  <dcterms:modified xsi:type="dcterms:W3CDTF">2024-07-05T07:52:56Z</dcterms:modified>
</cp:coreProperties>
</file>